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305AC-780C-45E0-AC33-3D402CC94CCB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BBCE04-FC7F-452F-B321-005EA284A3D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05C7FD9-18BB-4475-BF79-A416A3301466}" type="datetimeFigureOut">
              <a:rPr lang="en-US" smtClean="0"/>
              <a:t>5/23/2020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49507C0A-56C4-4855-B9CD-F106BCB6F9A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ew york map.png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lum bright="-40000" contrast="-10000"/>
          </a:blip>
          <a:stretch>
            <a:fillRect/>
          </a:stretch>
        </p:blipFill>
        <p:spPr>
          <a:xfrm>
            <a:off x="152400" y="152400"/>
            <a:ext cx="8839200" cy="655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ectangle 7"/>
          <p:cNvSpPr/>
          <p:nvPr/>
        </p:nvSpPr>
        <p:spPr>
          <a:xfrm>
            <a:off x="1447800" y="914400"/>
            <a:ext cx="64008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“The Battle </a:t>
            </a:r>
          </a:p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Of</a:t>
            </a:r>
          </a:p>
          <a:p>
            <a:pPr algn="ctr"/>
            <a:r>
              <a:rPr lang="en-US" sz="5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 Neighborhoods”</a:t>
            </a:r>
            <a:endParaRPr lang="en-US" sz="54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43400" y="5867400"/>
            <a:ext cx="43791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ABC Company Ltd.</a:t>
            </a:r>
            <a:endParaRPr lang="en-US" sz="32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59936" cy="5334000"/>
          </a:xfrm>
        </p:spPr>
        <p:txBody>
          <a:bodyPr>
            <a:normAutofit/>
          </a:bodyPr>
          <a:lstStyle/>
          <a:p>
            <a:r>
              <a:rPr lang="en-US" sz="2000" b="1" u="sng" dirty="0" smtClean="0"/>
              <a:t>Data 2</a:t>
            </a:r>
            <a:r>
              <a:rPr lang="en-US" sz="2000" dirty="0" smtClean="0"/>
              <a:t>- DOHMH </a:t>
            </a:r>
            <a:r>
              <a:rPr lang="en-US" sz="2000" dirty="0" smtClean="0"/>
              <a:t>Farmers</a:t>
            </a:r>
          </a:p>
          <a:p>
            <a:pPr>
              <a:buNone/>
            </a:pPr>
            <a:r>
              <a:rPr lang="en-US" sz="2000" dirty="0" smtClean="0"/>
              <a:t>Markets </a:t>
            </a:r>
            <a:r>
              <a:rPr lang="en-US" sz="2000" dirty="0" smtClean="0"/>
              <a:t>and Food </a:t>
            </a:r>
            <a:r>
              <a:rPr lang="en-US" sz="2000" dirty="0" smtClean="0"/>
              <a:t>Boxes</a:t>
            </a:r>
          </a:p>
          <a:p>
            <a:pPr>
              <a:buNone/>
            </a:pPr>
            <a:r>
              <a:rPr lang="en-US" sz="2000" dirty="0" smtClean="0"/>
              <a:t>dataset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In this we will be using the</a:t>
            </a:r>
          </a:p>
          <a:p>
            <a:pPr>
              <a:buNone/>
            </a:pPr>
            <a:r>
              <a:rPr lang="en-US" sz="2000" dirty="0" smtClean="0"/>
              <a:t>data of Farmers Markets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There are </a:t>
            </a:r>
            <a:r>
              <a:rPr lang="en-US" sz="2000" smtClean="0"/>
              <a:t>totally </a:t>
            </a:r>
            <a:r>
              <a:rPr lang="en-US" sz="2000" smtClean="0"/>
              <a:t>137</a:t>
            </a:r>
            <a:endParaRPr lang="en-US" sz="2000" dirty="0" smtClean="0"/>
          </a:p>
          <a:p>
            <a:pPr>
              <a:buNone/>
            </a:pPr>
            <a:r>
              <a:rPr lang="en-US" sz="2000" dirty="0" smtClean="0"/>
              <a:t>Farmers Markets in New York</a:t>
            </a:r>
          </a:p>
          <a:p>
            <a:pPr>
              <a:buNone/>
            </a:pPr>
            <a:r>
              <a:rPr lang="en-US" sz="2000" dirty="0" smtClean="0"/>
              <a:t>city.</a:t>
            </a:r>
          </a:p>
          <a:p>
            <a:r>
              <a:rPr lang="en-US" sz="2000" dirty="0" smtClean="0"/>
              <a:t> </a:t>
            </a:r>
            <a:r>
              <a:rPr lang="en-US" sz="2000" dirty="0" smtClean="0"/>
              <a:t>Highest number are in</a:t>
            </a:r>
          </a:p>
          <a:p>
            <a:pPr>
              <a:buNone/>
            </a:pPr>
            <a:r>
              <a:rPr lang="en-US" sz="2000" dirty="0" smtClean="0"/>
              <a:t>Manhattan </a:t>
            </a:r>
            <a:r>
              <a:rPr lang="en-US" sz="2000" dirty="0" smtClean="0"/>
              <a:t>and Brooklyn.</a:t>
            </a:r>
          </a:p>
          <a:p>
            <a:pPr>
              <a:buNone/>
            </a:pPr>
            <a:r>
              <a:rPr lang="en-US" sz="2000" dirty="0" smtClean="0"/>
              <a:t>And lowest </a:t>
            </a:r>
            <a:r>
              <a:rPr lang="en-US" sz="2000" dirty="0" smtClean="0"/>
              <a:t>in Queens, </a:t>
            </a:r>
            <a:r>
              <a:rPr lang="en-US" sz="2000" dirty="0" smtClean="0"/>
              <a:t>Bronx</a:t>
            </a:r>
          </a:p>
          <a:p>
            <a:pPr>
              <a:buNone/>
            </a:pPr>
            <a:r>
              <a:rPr lang="en-US" sz="2000" dirty="0" smtClean="0"/>
              <a:t>and Staten </a:t>
            </a:r>
            <a:r>
              <a:rPr lang="en-US" sz="2000" dirty="0" smtClean="0"/>
              <a:t>Island.</a:t>
            </a:r>
            <a:endParaRPr lang="en-US" sz="2000" dirty="0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rcRect l="7761" t="36061" r="67092" b="15835"/>
          <a:stretch>
            <a:fillRect/>
          </a:stretch>
        </p:blipFill>
        <p:spPr bwMode="auto">
          <a:xfrm>
            <a:off x="4838265" y="1219200"/>
            <a:ext cx="3924735" cy="45701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8382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Farmers </a:t>
            </a:r>
            <a:r>
              <a:rPr lang="en-US" sz="2000" dirty="0"/>
              <a:t>Market </a:t>
            </a:r>
            <a:r>
              <a:rPr lang="en-US" sz="2000" dirty="0" smtClean="0"/>
              <a:t>visualization-New </a:t>
            </a:r>
            <a:r>
              <a:rPr lang="en-US" sz="2000" dirty="0"/>
              <a:t>York </a:t>
            </a:r>
            <a:r>
              <a:rPr lang="en-US" sz="2000" dirty="0" smtClean="0"/>
              <a:t>City. Using </a:t>
            </a:r>
            <a:r>
              <a:rPr lang="en-US" sz="2000" dirty="0" err="1" smtClean="0"/>
              <a:t>geopy</a:t>
            </a:r>
            <a:r>
              <a:rPr lang="en-US" sz="2000" dirty="0" smtClean="0"/>
              <a:t> function.</a:t>
            </a:r>
            <a:endParaRPr 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9597" t="27110" r="24407" b="4321"/>
          <a:stretch>
            <a:fillRect/>
          </a:stretch>
        </p:blipFill>
        <p:spPr bwMode="auto">
          <a:xfrm>
            <a:off x="914400" y="1707022"/>
            <a:ext cx="7239000" cy="4160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838200"/>
            <a:ext cx="8077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u="sng" dirty="0"/>
              <a:t>Data 3 </a:t>
            </a:r>
            <a:r>
              <a:rPr lang="en-US" sz="2000" dirty="0"/>
              <a:t>: To </a:t>
            </a:r>
            <a:r>
              <a:rPr lang="en-US" sz="2000" dirty="0" err="1"/>
              <a:t>analyize</a:t>
            </a:r>
            <a:r>
              <a:rPr lang="en-US" sz="2000" dirty="0"/>
              <a:t> New York city Population, </a:t>
            </a:r>
            <a:r>
              <a:rPr lang="en-US" sz="2000" dirty="0" smtClean="0"/>
              <a:t>Demographics and </a:t>
            </a:r>
            <a:r>
              <a:rPr lang="en-US" sz="2000" dirty="0"/>
              <a:t>Cuisine , scrapped the data from Wikipedia pages </a:t>
            </a:r>
            <a:r>
              <a:rPr lang="en-US" sz="2000" dirty="0" smtClean="0"/>
              <a:t>given above </a:t>
            </a:r>
            <a:r>
              <a:rPr lang="en-US" sz="2000" dirty="0"/>
              <a:t>in the data section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• We used </a:t>
            </a:r>
            <a:r>
              <a:rPr lang="en-US" sz="2000" dirty="0" err="1"/>
              <a:t>BeautifulSoup</a:t>
            </a:r>
            <a:r>
              <a:rPr lang="en-US" sz="2000" dirty="0"/>
              <a:t> python library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• Beautiful Soup is a Python package for parsing HTML and </a:t>
            </a:r>
            <a:r>
              <a:rPr lang="en-US" sz="2000" dirty="0" smtClean="0"/>
              <a:t>XML documents </a:t>
            </a:r>
            <a:r>
              <a:rPr lang="en-US" sz="2000" dirty="0"/>
              <a:t>(including having malformed markup, i.e. </a:t>
            </a:r>
            <a:r>
              <a:rPr lang="en-US" sz="2000" dirty="0" smtClean="0"/>
              <a:t>non-closed tags</a:t>
            </a:r>
            <a:r>
              <a:rPr lang="en-US" sz="2000" dirty="0"/>
              <a:t>, so named after tag soup</a:t>
            </a:r>
            <a:r>
              <a:rPr lang="en-US" sz="2000" dirty="0" smtClean="0"/>
              <a:t>).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• It creates a parse tree for parsed pages that can be used </a:t>
            </a:r>
            <a:r>
              <a:rPr lang="en-US" sz="2000" dirty="0" smtClean="0"/>
              <a:t>to extract </a:t>
            </a:r>
            <a:r>
              <a:rPr lang="en-US" sz="2000" dirty="0"/>
              <a:t>data from HTML, which is useful for web scraping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76200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New York Population</a:t>
            </a:r>
          </a:p>
          <a:p>
            <a:r>
              <a:rPr lang="en-US" dirty="0" smtClean="0"/>
              <a:t>Manhattan </a:t>
            </a:r>
            <a:r>
              <a:rPr lang="en-US" dirty="0"/>
              <a:t>(New York County) is the geographically smallest and most densely</a:t>
            </a:r>
          </a:p>
          <a:p>
            <a:r>
              <a:rPr lang="en-US" dirty="0"/>
              <a:t>populated borough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• Manhattan's (New York County's) population density of </a:t>
            </a:r>
            <a:r>
              <a:rPr lang="en-US" dirty="0" smtClean="0"/>
              <a:t>368,000 people </a:t>
            </a:r>
            <a:r>
              <a:rPr lang="en-US" dirty="0"/>
              <a:t>per </a:t>
            </a:r>
            <a:r>
              <a:rPr lang="en-US" dirty="0" smtClean="0"/>
              <a:t>square mile and </a:t>
            </a:r>
            <a:r>
              <a:rPr lang="en-US" dirty="0"/>
              <a:t>higher than the density of any individual American city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• Brooklyn (Kings County), on the western tip of Long Island, is the city's most </a:t>
            </a:r>
            <a:r>
              <a:rPr lang="en-US" dirty="0" smtClean="0"/>
              <a:t>populous borough.</a:t>
            </a:r>
            <a:endParaRPr lang="en-US" dirty="0"/>
          </a:p>
          <a:p>
            <a:r>
              <a:rPr lang="en-US" dirty="0"/>
              <a:t>• Queens (Queens County), on Long Island north and east of Brooklyn, is</a:t>
            </a:r>
          </a:p>
          <a:p>
            <a:r>
              <a:rPr lang="en-US" dirty="0"/>
              <a:t>geographically the largest borough.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rcRect l="9022" t="46036" r="23082" b="19667"/>
          <a:stretch>
            <a:fillRect/>
          </a:stretch>
        </p:blipFill>
        <p:spPr bwMode="auto">
          <a:xfrm>
            <a:off x="762000" y="3505200"/>
            <a:ext cx="7467600" cy="2432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533400"/>
            <a:ext cx="822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Cuisine of New York city</a:t>
            </a:r>
          </a:p>
          <a:p>
            <a:endParaRPr lang="en-US" u="sng" dirty="0"/>
          </a:p>
          <a:p>
            <a:r>
              <a:rPr lang="en-US" dirty="0" smtClean="0"/>
              <a:t>- This </a:t>
            </a:r>
            <a:r>
              <a:rPr lang="en-US" dirty="0"/>
              <a:t>data has been manually prepared. Data is taken from Wikipedia page</a:t>
            </a:r>
          </a:p>
          <a:p>
            <a:r>
              <a:rPr lang="en-US" dirty="0" smtClean="0"/>
              <a:t>https</a:t>
            </a:r>
            <a:r>
              <a:rPr lang="en-US" dirty="0"/>
              <a:t>://en.wikipedia.org/wiki/Cuisine_of_New_York_City</a:t>
            </a:r>
          </a:p>
          <a:p>
            <a:r>
              <a:rPr lang="en-US" dirty="0"/>
              <a:t>• Data used to create word cloud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YORK CITY CUISINE : Most Preferred Food in New York City –Italian,</a:t>
            </a:r>
          </a:p>
          <a:p>
            <a:r>
              <a:rPr lang="en-US" dirty="0" smtClean="0"/>
              <a:t>Puerto </a:t>
            </a:r>
            <a:r>
              <a:rPr lang="en-US" dirty="0"/>
              <a:t>Rican, Mexican, Jewish, Indian, Pakistani &amp; </a:t>
            </a:r>
            <a:r>
              <a:rPr lang="en-US" dirty="0" smtClean="0"/>
              <a:t>Irish</a:t>
            </a:r>
            <a:r>
              <a:rPr lang="en-US" u="sng" dirty="0" smtClean="0"/>
              <a:t> </a:t>
            </a:r>
            <a:endParaRPr lang="en-US" u="sng" dirty="0" smtClean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10459" t="47315" r="63910" b="28369"/>
          <a:stretch>
            <a:fillRect/>
          </a:stretch>
        </p:blipFill>
        <p:spPr bwMode="auto">
          <a:xfrm>
            <a:off x="2057400" y="3581400"/>
            <a:ext cx="5029200" cy="2472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447800"/>
            <a:ext cx="449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BROOKLYN CUISINE </a:t>
            </a:r>
            <a:r>
              <a:rPr lang="en-US" sz="2000" dirty="0" smtClean="0"/>
              <a:t>–</a:t>
            </a:r>
          </a:p>
          <a:p>
            <a:r>
              <a:rPr lang="en-US" sz="2000" dirty="0" smtClean="0"/>
              <a:t>Most Preferred </a:t>
            </a:r>
            <a:r>
              <a:rPr lang="en-US" sz="2000" dirty="0"/>
              <a:t>Food in Brooklyn is </a:t>
            </a:r>
            <a:r>
              <a:rPr lang="en-US" sz="2000" dirty="0" smtClean="0"/>
              <a:t>– </a:t>
            </a:r>
            <a:r>
              <a:rPr lang="en-US" sz="2000" dirty="0"/>
              <a:t>Italian, Puerto Rican, Mexican and Jewish.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/>
              <a:t>MANHATTAN CUISINE </a:t>
            </a:r>
            <a:r>
              <a:rPr lang="en-US" sz="2000" dirty="0" smtClean="0"/>
              <a:t>– </a:t>
            </a:r>
          </a:p>
          <a:p>
            <a:r>
              <a:rPr lang="en-US" sz="2000" dirty="0" smtClean="0"/>
              <a:t>Most Preferred </a:t>
            </a:r>
            <a:r>
              <a:rPr lang="en-US" sz="2000" dirty="0"/>
              <a:t>Food in Manhattan is </a:t>
            </a:r>
            <a:r>
              <a:rPr lang="en-US" sz="2000" dirty="0" smtClean="0"/>
              <a:t>-</a:t>
            </a:r>
            <a:r>
              <a:rPr lang="en-US" sz="2000" dirty="0"/>
              <a:t> Italian, Chinese, Indian, Jewish and Puerto Rican. 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9309" t="60103" r="63647" b="15586"/>
          <a:stretch>
            <a:fillRect/>
          </a:stretch>
        </p:blipFill>
        <p:spPr bwMode="auto">
          <a:xfrm>
            <a:off x="4724400" y="1066800"/>
            <a:ext cx="3729847" cy="1981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/>
          <p:nvPr/>
        </p:nvPicPr>
        <p:blipFill>
          <a:blip r:embed="rId3"/>
          <a:srcRect l="10315" t="54987" r="64982" b="20972"/>
          <a:stretch>
            <a:fillRect/>
          </a:stretch>
        </p:blipFill>
        <p:spPr bwMode="auto">
          <a:xfrm>
            <a:off x="4953000" y="3429000"/>
            <a:ext cx="3460109" cy="2204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828800"/>
            <a:ext cx="449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QUEENS </a:t>
            </a:r>
            <a:r>
              <a:rPr lang="en-US" sz="2000" b="1" u="sng" dirty="0"/>
              <a:t>CUISINE </a:t>
            </a:r>
            <a:r>
              <a:rPr lang="en-US" sz="2000" dirty="0" smtClean="0"/>
              <a:t>–</a:t>
            </a:r>
          </a:p>
          <a:p>
            <a:r>
              <a:rPr lang="en-US" sz="2000" dirty="0" smtClean="0"/>
              <a:t>Most Preferred </a:t>
            </a:r>
            <a:r>
              <a:rPr lang="en-US" sz="2000" dirty="0"/>
              <a:t>Food in Brooklyn is </a:t>
            </a:r>
            <a:r>
              <a:rPr lang="en-US" sz="2000" dirty="0" smtClean="0"/>
              <a:t>–</a:t>
            </a:r>
          </a:p>
          <a:p>
            <a:r>
              <a:rPr lang="en-US" sz="2000" dirty="0"/>
              <a:t>Italian, Irish, Mexican and Jewish.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u="sng" dirty="0" smtClean="0"/>
              <a:t>BRONX </a:t>
            </a:r>
            <a:r>
              <a:rPr lang="en-US" sz="2000" b="1" u="sng" dirty="0"/>
              <a:t>CUISINE </a:t>
            </a:r>
            <a:r>
              <a:rPr lang="en-US" sz="2000" dirty="0" smtClean="0"/>
              <a:t>– </a:t>
            </a:r>
          </a:p>
          <a:p>
            <a:r>
              <a:rPr lang="en-US" sz="2000" dirty="0" smtClean="0"/>
              <a:t>Most Preferred </a:t>
            </a:r>
            <a:r>
              <a:rPr lang="en-US" sz="2000" dirty="0"/>
              <a:t>Food in Manhattan is </a:t>
            </a:r>
            <a:r>
              <a:rPr lang="en-US" sz="2000" dirty="0" smtClean="0"/>
              <a:t>-</a:t>
            </a:r>
            <a:r>
              <a:rPr lang="en-US" sz="2000" dirty="0"/>
              <a:t> Italian, Dominican, Albanian and Puerto Rican.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rcRect l="9453" t="58824" r="63989" b="17647"/>
          <a:stretch>
            <a:fillRect/>
          </a:stretch>
        </p:blipFill>
        <p:spPr bwMode="auto">
          <a:xfrm>
            <a:off x="4953000" y="1295400"/>
            <a:ext cx="3713138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/>
          <p:nvPr/>
        </p:nvPicPr>
        <p:blipFill>
          <a:blip r:embed="rId3"/>
          <a:srcRect l="10028" t="43734" r="64310" b="33504"/>
          <a:stretch>
            <a:fillRect/>
          </a:stretch>
        </p:blipFill>
        <p:spPr bwMode="auto">
          <a:xfrm>
            <a:off x="5029200" y="3962400"/>
            <a:ext cx="3536556" cy="2068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533400"/>
            <a:ext cx="8077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 err="1" smtClean="0"/>
              <a:t>FourSquare</a:t>
            </a:r>
            <a:r>
              <a:rPr lang="en-US" sz="2000" b="1" u="sng" dirty="0" smtClean="0"/>
              <a:t> data of</a:t>
            </a:r>
            <a:r>
              <a:rPr lang="en-US" sz="2000" b="1" u="sng" dirty="0" smtClean="0"/>
              <a:t> New York city</a:t>
            </a:r>
          </a:p>
          <a:p>
            <a:pPr algn="ctr"/>
            <a:endParaRPr lang="en-US" sz="2000" b="1" u="sng" dirty="0" smtClean="0"/>
          </a:p>
          <a:p>
            <a:r>
              <a:rPr lang="en-US" sz="2000" dirty="0"/>
              <a:t>• </a:t>
            </a:r>
            <a:r>
              <a:rPr lang="en-US" sz="2000" dirty="0" smtClean="0"/>
              <a:t>New York </a:t>
            </a:r>
            <a:r>
              <a:rPr lang="en-US" sz="2000" dirty="0"/>
              <a:t>city geographical </a:t>
            </a:r>
            <a:r>
              <a:rPr lang="en-US" sz="2000" dirty="0" smtClean="0"/>
              <a:t>coordinates data </a:t>
            </a:r>
            <a:r>
              <a:rPr lang="en-US" sz="2000" dirty="0"/>
              <a:t>has be </a:t>
            </a:r>
            <a:r>
              <a:rPr lang="en-US" sz="2000" dirty="0" smtClean="0"/>
              <a:t>utilized as </a:t>
            </a:r>
            <a:r>
              <a:rPr lang="en-US" sz="2000" dirty="0"/>
              <a:t>input for the Foursquare API, that has been leveraged </a:t>
            </a:r>
            <a:r>
              <a:rPr lang="en-US" sz="2000" dirty="0" smtClean="0"/>
              <a:t>to provision </a:t>
            </a:r>
            <a:r>
              <a:rPr lang="en-US" sz="2000" dirty="0"/>
              <a:t>venues information </a:t>
            </a:r>
            <a:r>
              <a:rPr lang="en-US" sz="2000" dirty="0" smtClean="0"/>
              <a:t>for each </a:t>
            </a:r>
            <a:r>
              <a:rPr lang="en-US" sz="2000" dirty="0"/>
              <a:t>neighborhood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We used the Foursquare API data to explore neighborhoods </a:t>
            </a:r>
            <a:r>
              <a:rPr lang="en-US" sz="2000" dirty="0" smtClean="0"/>
              <a:t>in New </a:t>
            </a:r>
            <a:r>
              <a:rPr lang="en-US" sz="2000" dirty="0"/>
              <a:t>York City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• Using the geographical coordinates of each </a:t>
            </a:r>
            <a:r>
              <a:rPr lang="en-US" sz="2000" dirty="0" smtClean="0"/>
              <a:t>neighborhood foursquare </a:t>
            </a:r>
            <a:r>
              <a:rPr lang="en-US" sz="2000" dirty="0"/>
              <a:t>API calls are made to get top 200 venues in </a:t>
            </a:r>
            <a:r>
              <a:rPr lang="en-US" sz="2000" dirty="0" smtClean="0"/>
              <a:t>a radius </a:t>
            </a:r>
            <a:r>
              <a:rPr lang="en-US" sz="2000" dirty="0"/>
              <a:t>of 1000 </a:t>
            </a:r>
            <a:r>
              <a:rPr lang="en-US" sz="2000" dirty="0" smtClean="0"/>
              <a:t>meters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/>
              <a:t>PART – 1 Brooklyn and Manhattan</a:t>
            </a:r>
          </a:p>
          <a:p>
            <a:r>
              <a:rPr lang="en-US" sz="2000" dirty="0"/>
              <a:t>PART – 2 Bronx, Queens and Staten Island</a:t>
            </a:r>
            <a:endParaRPr lang="en-US" sz="2000" u="sng" dirty="0" smtClean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57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PART – 1 Brooklyn and Manhattan</a:t>
            </a:r>
            <a:endParaRPr lang="en-US" sz="28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1430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Brooklyn and Manhattan Venues data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rcRect l="9165" t="41688" r="38245" b="37317"/>
          <a:stretch>
            <a:fillRect/>
          </a:stretch>
        </p:blipFill>
        <p:spPr bwMode="auto">
          <a:xfrm>
            <a:off x="533400" y="1752600"/>
            <a:ext cx="7848600" cy="16137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457200" y="35052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Brooklyn and Manhattan </a:t>
            </a:r>
            <a:r>
              <a:rPr lang="en-US" sz="2000" dirty="0" smtClean="0"/>
              <a:t>Visualization</a:t>
            </a:r>
            <a:endParaRPr lang="en-US" sz="2000" dirty="0"/>
          </a:p>
        </p:txBody>
      </p:sp>
      <p:pic>
        <p:nvPicPr>
          <p:cNvPr id="7" name="Picture 6"/>
          <p:cNvPicPr/>
          <p:nvPr/>
        </p:nvPicPr>
        <p:blipFill>
          <a:blip r:embed="rId3"/>
          <a:srcRect l="9309" t="26598" r="24298" b="5627"/>
          <a:stretch>
            <a:fillRect/>
          </a:stretch>
        </p:blipFill>
        <p:spPr bwMode="auto">
          <a:xfrm>
            <a:off x="2286000" y="4038600"/>
            <a:ext cx="5300095" cy="2195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9144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Brooklyn and Manhattan </a:t>
            </a:r>
            <a:r>
              <a:rPr lang="en-US" sz="2000" b="1" u="sng" dirty="0" smtClean="0"/>
              <a:t>Visualization</a:t>
            </a:r>
            <a:r>
              <a:rPr lang="en-US" sz="2000" dirty="0" smtClean="0"/>
              <a:t>:</a:t>
            </a:r>
            <a:r>
              <a:rPr lang="en-US" sz="2000" dirty="0"/>
              <a:t> Generated </a:t>
            </a:r>
            <a:r>
              <a:rPr lang="en-US" sz="2000" dirty="0" smtClean="0"/>
              <a:t>the below Brooklyn </a:t>
            </a:r>
            <a:r>
              <a:rPr lang="en-US" sz="2000" dirty="0"/>
              <a:t>and Manhattan Venues Visualization. </a:t>
            </a:r>
            <a:r>
              <a:rPr lang="en-US" sz="2000" dirty="0" smtClean="0"/>
              <a:t>The “</a:t>
            </a:r>
            <a:r>
              <a:rPr lang="en-US" sz="2000" dirty="0" err="1" smtClean="0"/>
              <a:t>BM_venues</a:t>
            </a:r>
            <a:r>
              <a:rPr lang="en-US" sz="2000" dirty="0"/>
              <a:t>" </a:t>
            </a:r>
            <a:r>
              <a:rPr lang="en-US" sz="2000" dirty="0" smtClean="0"/>
              <a:t>data frame </a:t>
            </a:r>
            <a:r>
              <a:rPr lang="en-US" sz="2000" dirty="0"/>
              <a:t>has 9708 venues and 397 unique </a:t>
            </a:r>
            <a:r>
              <a:rPr lang="en-US" sz="2000" dirty="0" smtClean="0"/>
              <a:t>venue types</a:t>
            </a:r>
            <a:r>
              <a:rPr lang="en-US" sz="2000" dirty="0"/>
              <a:t>.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rcRect l="9597" t="27110" r="24263" b="5089"/>
          <a:stretch>
            <a:fillRect/>
          </a:stretch>
        </p:blipFill>
        <p:spPr bwMode="auto">
          <a:xfrm>
            <a:off x="1828800" y="2209800"/>
            <a:ext cx="5612173" cy="32329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ny rest.jp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00600" y="1524000"/>
            <a:ext cx="3443844" cy="220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" y="1435100"/>
            <a:ext cx="3810000" cy="4691063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sz="1800" dirty="0" smtClean="0"/>
              <a:t>New York city review for ABC company Ltd.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 smtClean="0"/>
              <a:t> </a:t>
            </a:r>
            <a:r>
              <a:rPr lang="en-US" sz="1800" dirty="0" smtClean="0"/>
              <a:t>Optimum location for opening a restaurant.</a:t>
            </a:r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r>
              <a:rPr lang="en-US" sz="1800" dirty="0" smtClean="0"/>
              <a:t> </a:t>
            </a:r>
            <a:r>
              <a:rPr lang="en-US" sz="1800" b="1" dirty="0" smtClean="0"/>
              <a:t>Business Problem</a:t>
            </a:r>
          </a:p>
          <a:p>
            <a:pPr>
              <a:buFontTx/>
              <a:buChar char="-"/>
            </a:pPr>
            <a:r>
              <a:rPr lang="en-US" sz="1700" dirty="0" smtClean="0"/>
              <a:t>Choice </a:t>
            </a:r>
            <a:r>
              <a:rPr lang="en-US" sz="1700" dirty="0" smtClean="0"/>
              <a:t>of first neighborhood </a:t>
            </a:r>
            <a:r>
              <a:rPr lang="en-US" sz="1700" dirty="0" smtClean="0"/>
              <a:t>to start </a:t>
            </a:r>
            <a:r>
              <a:rPr lang="en-US" sz="1700" dirty="0" smtClean="0"/>
              <a:t>restaurant business</a:t>
            </a:r>
            <a:r>
              <a:rPr lang="en-US" sz="1700" dirty="0" smtClean="0"/>
              <a:t>.</a:t>
            </a:r>
          </a:p>
          <a:p>
            <a:pPr>
              <a:buFontTx/>
              <a:buChar char="-"/>
            </a:pPr>
            <a:r>
              <a:rPr lang="en-US" sz="1700" dirty="0" smtClean="0"/>
              <a:t>Easy to replicate</a:t>
            </a:r>
            <a:r>
              <a:rPr lang="en-US" sz="1700" dirty="0" smtClean="0"/>
              <a:t>.</a:t>
            </a:r>
          </a:p>
          <a:p>
            <a:pPr>
              <a:buFontTx/>
              <a:buChar char="-"/>
            </a:pPr>
            <a:r>
              <a:rPr lang="en-US" sz="1700" dirty="0" smtClean="0"/>
              <a:t>Low </a:t>
            </a:r>
            <a:r>
              <a:rPr lang="en-US" sz="1700" dirty="0" smtClean="0"/>
              <a:t>competition</a:t>
            </a:r>
          </a:p>
          <a:p>
            <a:pPr>
              <a:buFontTx/>
              <a:buChar char="-"/>
            </a:pPr>
            <a:r>
              <a:rPr lang="en-US" sz="1700" dirty="0" smtClean="0"/>
              <a:t>High </a:t>
            </a:r>
            <a:r>
              <a:rPr lang="en-US" sz="1700" dirty="0" smtClean="0"/>
              <a:t>demand</a:t>
            </a:r>
          </a:p>
          <a:p>
            <a:pPr>
              <a:buFontTx/>
              <a:buChar char="-"/>
            </a:pPr>
            <a:r>
              <a:rPr lang="en-US" sz="1700" dirty="0" smtClean="0"/>
              <a:t>Choice of </a:t>
            </a:r>
            <a:r>
              <a:rPr lang="en-US" sz="1700" dirty="0" smtClean="0"/>
              <a:t>Menu  </a:t>
            </a:r>
          </a:p>
          <a:p>
            <a:endParaRPr lang="en-US" sz="1800" dirty="0" smtClean="0"/>
          </a:p>
          <a:p>
            <a:pPr>
              <a:lnSpc>
                <a:spcPct val="100000"/>
              </a:lnSpc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305800" cy="1098550"/>
          </a:xfrm>
        </p:spPr>
        <p:txBody>
          <a:bodyPr>
            <a:normAutofit/>
          </a:bodyPr>
          <a:lstStyle/>
          <a:p>
            <a:pPr algn="ctr"/>
            <a:r>
              <a:rPr sz="4800" u="sng" smtClean="0"/>
              <a:t>Introduction</a:t>
            </a:r>
            <a:endParaRPr lang="en-US" sz="4800" u="sng" dirty="0"/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 l="9597" t="26854" r="24407" b="4321"/>
          <a:stretch>
            <a:fillRect/>
          </a:stretch>
        </p:blipFill>
        <p:spPr bwMode="auto">
          <a:xfrm>
            <a:off x="4800600" y="4038600"/>
            <a:ext cx="35814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PART – 2 Bronx, Queens and Staten Island</a:t>
            </a:r>
            <a:endParaRPr lang="en-US" sz="28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81000" y="11430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Bronx, Queens and Staten Island Venues data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23682" t="22762" r="25594" b="59079"/>
          <a:stretch>
            <a:fillRect/>
          </a:stretch>
        </p:blipFill>
        <p:spPr bwMode="auto">
          <a:xfrm>
            <a:off x="533400" y="1600200"/>
            <a:ext cx="80010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533400" y="3352800"/>
            <a:ext cx="777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Bronx, Queens and Staten </a:t>
            </a:r>
            <a:r>
              <a:rPr lang="en-US" sz="2000" b="1" dirty="0" smtClean="0"/>
              <a:t>Island </a:t>
            </a:r>
            <a:r>
              <a:rPr lang="en-US" sz="2000" b="1" dirty="0" err="1" smtClean="0"/>
              <a:t>Visaulaization</a:t>
            </a:r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3"/>
          <a:srcRect l="9884" t="28389" r="24730" b="4604"/>
          <a:stretch>
            <a:fillRect/>
          </a:stretch>
        </p:blipFill>
        <p:spPr bwMode="auto">
          <a:xfrm>
            <a:off x="1981200" y="3886200"/>
            <a:ext cx="54102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914400"/>
            <a:ext cx="777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Bronx, Queens and Staten Island Venues Visualization </a:t>
            </a:r>
            <a:r>
              <a:rPr lang="en-US" sz="2000" dirty="0"/>
              <a:t>: </a:t>
            </a:r>
            <a:r>
              <a:rPr lang="en-US" sz="2000" dirty="0" smtClean="0"/>
              <a:t>The "</a:t>
            </a:r>
            <a:r>
              <a:rPr lang="en-US" sz="2000" dirty="0" err="1" smtClean="0"/>
              <a:t>BQS_venues</a:t>
            </a:r>
            <a:r>
              <a:rPr lang="en-US" sz="2000" dirty="0"/>
              <a:t>" </a:t>
            </a:r>
            <a:r>
              <a:rPr lang="en-US" sz="2000" dirty="0" smtClean="0"/>
              <a:t>data frame </a:t>
            </a:r>
            <a:r>
              <a:rPr lang="en-US" sz="2000" dirty="0"/>
              <a:t>has 10805 venues and 387 </a:t>
            </a:r>
            <a:r>
              <a:rPr lang="en-US" sz="2000" dirty="0" smtClean="0"/>
              <a:t>unique venue </a:t>
            </a:r>
            <a:r>
              <a:rPr lang="en-US" sz="2000" dirty="0"/>
              <a:t>types.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rcRect l="25119" t="47827" r="26182" b="16624"/>
          <a:stretch>
            <a:fillRect/>
          </a:stretch>
        </p:blipFill>
        <p:spPr bwMode="auto">
          <a:xfrm>
            <a:off x="1524000" y="2145795"/>
            <a:ext cx="5830149" cy="32644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9906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PART – 1 Brooklyn and Manhattan</a:t>
            </a:r>
            <a:endParaRPr lang="en-US" sz="28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3276600" y="228600"/>
            <a:ext cx="20580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u="sng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Result</a:t>
            </a:r>
            <a:endParaRPr lang="en-US" sz="4000" b="0" u="sng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1828800"/>
            <a:ext cx="4495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Segmenting and Clustering</a:t>
            </a:r>
          </a:p>
          <a:p>
            <a:r>
              <a:rPr lang="en-US" sz="2000" dirty="0" smtClean="0"/>
              <a:t>Neighborhoods</a:t>
            </a:r>
          </a:p>
          <a:p>
            <a:endParaRPr lang="en-US" sz="2000" dirty="0"/>
          </a:p>
          <a:p>
            <a:pPr>
              <a:buFontTx/>
              <a:buChar char="-"/>
            </a:pPr>
            <a:r>
              <a:rPr lang="en-US" sz="2000" dirty="0" smtClean="0"/>
              <a:t>Cluster0 </a:t>
            </a:r>
            <a:r>
              <a:rPr lang="en-US" sz="2000" dirty="0"/>
              <a:t>: The Total and </a:t>
            </a:r>
            <a:r>
              <a:rPr lang="en-US" sz="2000" dirty="0" smtClean="0"/>
              <a:t>Total Sum </a:t>
            </a:r>
            <a:r>
              <a:rPr lang="en-US" sz="2000" dirty="0"/>
              <a:t>of cluster0 has </a:t>
            </a:r>
            <a:r>
              <a:rPr lang="en-US" sz="2000" dirty="0" smtClean="0"/>
              <a:t>smallest value</a:t>
            </a:r>
            <a:r>
              <a:rPr lang="en-US" sz="2000" dirty="0"/>
              <a:t>. It </a:t>
            </a:r>
            <a:r>
              <a:rPr lang="en-US" sz="2000" dirty="0" smtClean="0"/>
              <a:t>shows that the market </a:t>
            </a:r>
            <a:r>
              <a:rPr lang="en-US" sz="2000" dirty="0"/>
              <a:t>is not saturated</a:t>
            </a:r>
            <a:r>
              <a:rPr lang="en-US" sz="2000" dirty="0" smtClean="0"/>
              <a:t>.</a:t>
            </a:r>
          </a:p>
          <a:p>
            <a:pPr>
              <a:buFontTx/>
              <a:buChar char="-"/>
            </a:pPr>
            <a:endParaRPr lang="en-US" sz="2000" dirty="0"/>
          </a:p>
          <a:p>
            <a:r>
              <a:rPr lang="en-US" sz="2000" dirty="0"/>
              <a:t>- Cluster1 : The Total and </a:t>
            </a:r>
            <a:r>
              <a:rPr lang="en-US" sz="2000" dirty="0" smtClean="0"/>
              <a:t>Total Sum </a:t>
            </a:r>
            <a:r>
              <a:rPr lang="en-US" sz="2000" dirty="0"/>
              <a:t>is very high. Lot </a:t>
            </a:r>
            <a:r>
              <a:rPr lang="en-US" sz="2000" dirty="0" smtClean="0"/>
              <a:t>of competition. Saturated neighborhoods</a:t>
            </a:r>
            <a:r>
              <a:rPr lang="en-US" sz="2000" dirty="0"/>
              <a:t>.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9884" t="25879" r="24155" b="5496"/>
          <a:stretch>
            <a:fillRect/>
          </a:stretch>
        </p:blipFill>
        <p:spPr bwMode="auto">
          <a:xfrm>
            <a:off x="4953000" y="1600200"/>
            <a:ext cx="3886200" cy="3955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620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smtClean="0"/>
              <a:t>PART – 2 Bronx, Queens and Staten Island</a:t>
            </a:r>
            <a:endParaRPr lang="en-US" sz="2800" b="1" u="sng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33400" y="1828800"/>
            <a:ext cx="4495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• Segmenting and Clustering</a:t>
            </a:r>
          </a:p>
          <a:p>
            <a:r>
              <a:rPr lang="en-US" sz="2000" dirty="0" smtClean="0"/>
              <a:t>Neighborhoods</a:t>
            </a:r>
          </a:p>
          <a:p>
            <a:endParaRPr lang="en-US" sz="2000" dirty="0"/>
          </a:p>
          <a:p>
            <a:r>
              <a:rPr lang="en-US" sz="2000" dirty="0"/>
              <a:t>- Cluster0 : The Total and </a:t>
            </a:r>
            <a:r>
              <a:rPr lang="en-US" sz="2000" dirty="0" smtClean="0"/>
              <a:t>Total Sum </a:t>
            </a:r>
            <a:r>
              <a:rPr lang="en-US" sz="2000" dirty="0"/>
              <a:t>of cluster0 has </a:t>
            </a:r>
            <a:r>
              <a:rPr lang="en-US" sz="2000" dirty="0" smtClean="0"/>
              <a:t>smallest value</a:t>
            </a:r>
            <a:r>
              <a:rPr lang="en-US" sz="2000" dirty="0"/>
              <a:t>. It shows that </a:t>
            </a:r>
            <a:r>
              <a:rPr lang="en-US" sz="2000" dirty="0" smtClean="0"/>
              <a:t>the market </a:t>
            </a:r>
            <a:r>
              <a:rPr lang="en-US" sz="2000" dirty="0"/>
              <a:t>is not saturated</a:t>
            </a:r>
            <a:r>
              <a:rPr lang="en-US" sz="2000" dirty="0" smtClean="0"/>
              <a:t>. There</a:t>
            </a:r>
            <a:endParaRPr lang="en-US" sz="2000" dirty="0"/>
          </a:p>
          <a:p>
            <a:r>
              <a:rPr lang="en-US" sz="2000" dirty="0"/>
              <a:t>are untapped markets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/>
              <a:t>- Cluster1 : The Total and </a:t>
            </a:r>
            <a:r>
              <a:rPr lang="en-US" sz="2000" dirty="0" smtClean="0"/>
              <a:t>Total Sum </a:t>
            </a:r>
            <a:r>
              <a:rPr lang="en-US" sz="2000" dirty="0"/>
              <a:t>is very high. Lot </a:t>
            </a:r>
            <a:r>
              <a:rPr lang="en-US" sz="2000" dirty="0" smtClean="0"/>
              <a:t>of competition</a:t>
            </a:r>
            <a:r>
              <a:rPr lang="en-US" sz="2000" dirty="0"/>
              <a:t>. </a:t>
            </a:r>
            <a:r>
              <a:rPr lang="en-US" sz="2000" dirty="0" smtClean="0"/>
              <a:t>Saturated neighborhoods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25376" t="33504" r="26325" b="30691"/>
          <a:stretch>
            <a:fillRect/>
          </a:stretch>
        </p:blipFill>
        <p:spPr bwMode="auto">
          <a:xfrm>
            <a:off x="5257800" y="1752600"/>
            <a:ext cx="35052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81000"/>
            <a:ext cx="259146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u="sng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Discussion</a:t>
            </a:r>
            <a:endParaRPr lang="en-US" sz="4000" b="0" u="sng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7620000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 The farmers market can be started in Bronx, Queens and Staten Island.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The Italian and Puerto Rican restaurants can be started in Bronx, Queens and Staten Island as there numbers of restaurants are less.</a:t>
            </a:r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en-US" sz="2000" dirty="0"/>
              <a:t>If you are risk taker then you can start a restaurant in Brooklyn and Manhattan of cuisine like Italian, Irish, Jewish. The risk is high as there are many restaurants in the same area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381000"/>
            <a:ext cx="28956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u="sng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Conclusion</a:t>
            </a:r>
            <a:endParaRPr lang="en-US" sz="4000" b="0" u="sng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762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sz="2000" dirty="0" smtClean="0"/>
              <a:t>This </a:t>
            </a:r>
            <a:r>
              <a:rPr lang="en-US" sz="2000" dirty="0"/>
              <a:t>analysis is performed on limited data</a:t>
            </a:r>
            <a:r>
              <a:rPr lang="en-US" sz="2000" dirty="0" smtClean="0"/>
              <a:t>.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sz="2000" dirty="0"/>
              <a:t>This may be right or maybe not. But if good data is available there is scope to come up with much better </a:t>
            </a:r>
            <a:r>
              <a:rPr lang="en-US" sz="2000" dirty="0" smtClean="0"/>
              <a:t>result</a:t>
            </a:r>
          </a:p>
          <a:p>
            <a:pPr marL="457200" indent="-457200">
              <a:lnSpc>
                <a:spcPct val="150000"/>
              </a:lnSpc>
              <a:buFontTx/>
              <a:buAutoNum type="arabicPeriod"/>
            </a:pPr>
            <a:r>
              <a:rPr lang="en-US" sz="2000" dirty="0"/>
              <a:t>If there are lots of restaurants then probably there is lot of demand and risk can be taken by open a restaurant in an area like Brooklyn and Manhattan. 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en-US" sz="2000" dirty="0"/>
              <a:t>As per neighborhood and demand Italian restaurant can be much </a:t>
            </a:r>
            <a:r>
              <a:rPr lang="en-US" sz="2000" dirty="0" smtClean="0"/>
              <a:t>preferred. 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219200"/>
          </a:xfrm>
        </p:spPr>
        <p:txBody>
          <a:bodyPr>
            <a:noAutofit/>
          </a:bodyPr>
          <a:lstStyle/>
          <a:p>
            <a:pPr algn="ctr"/>
            <a:r>
              <a:rPr lang="en-US" sz="4000" b="1" u="sng" dirty="0" smtClean="0"/>
              <a:t>F</a:t>
            </a:r>
            <a:r>
              <a:rPr sz="4000" b="1" u="sng" smtClean="0"/>
              <a:t>actors to decide on the location to be choosen:</a:t>
            </a:r>
            <a:endParaRPr lang="en-US" sz="4000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981200"/>
            <a:ext cx="815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sz="2000" dirty="0" smtClean="0"/>
              <a:t>New York Population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New York Demographics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New York Boroughs and Neighborhoods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/>
              <a:t> Markets nearby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/>
              <a:t> </a:t>
            </a:r>
            <a:r>
              <a:rPr lang="en-US" sz="2000" dirty="0" smtClean="0"/>
              <a:t>Cuisine / Menu Severed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u="sng" smtClean="0"/>
              <a:t>Data Discription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Data 1</a:t>
            </a:r>
            <a:r>
              <a:rPr lang="en-US" u="sng" dirty="0" smtClean="0"/>
              <a:t> </a:t>
            </a:r>
            <a:r>
              <a:rPr lang="en-US" dirty="0"/>
              <a:t>: Neighborhood has a total of 5 boroughs and 306 neighborhoods. In</a:t>
            </a:r>
          </a:p>
          <a:p>
            <a:r>
              <a:rPr lang="en-US" dirty="0"/>
              <a:t>order to segment the neighborhoods and explore them, we will essentially</a:t>
            </a:r>
          </a:p>
          <a:p>
            <a:r>
              <a:rPr lang="en-US" dirty="0"/>
              <a:t>need a dataset that contains the 5 boroughs and the neighborhoods that</a:t>
            </a:r>
          </a:p>
          <a:p>
            <a:r>
              <a:rPr lang="en-US" dirty="0"/>
              <a:t>exist in each borough as well as the latitude and longitude coordinates of</a:t>
            </a:r>
          </a:p>
          <a:p>
            <a:r>
              <a:rPr lang="en-US" dirty="0"/>
              <a:t>each neighborhood.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 l="8591" t="61893" r="67939" b="19423"/>
          <a:stretch>
            <a:fillRect/>
          </a:stretch>
        </p:blipFill>
        <p:spPr bwMode="auto">
          <a:xfrm>
            <a:off x="1295400" y="3505200"/>
            <a:ext cx="6553200" cy="190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76200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2 </a:t>
            </a:r>
            <a:r>
              <a:rPr lang="en-US" dirty="0"/>
              <a:t>: Farmers Markets data </a:t>
            </a:r>
            <a:r>
              <a:rPr lang="en-US" dirty="0" smtClean="0"/>
              <a:t>–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farmers' market is often defined as a public site used by two or more </a:t>
            </a:r>
            <a:r>
              <a:rPr lang="en-US" dirty="0" smtClean="0"/>
              <a:t>local or </a:t>
            </a:r>
            <a:r>
              <a:rPr lang="en-US" dirty="0"/>
              <a:t>regional producers for the direct sale of farm products to consumers. In</a:t>
            </a:r>
          </a:p>
          <a:p>
            <a:r>
              <a:rPr lang="en-US" dirty="0"/>
              <a:t>addition to fresh fruits and vegetables, markets may sell dairy products, fish,</a:t>
            </a:r>
          </a:p>
          <a:p>
            <a:r>
              <a:rPr lang="en-US" dirty="0"/>
              <a:t>meat, baked goods, and other minimally processed </a:t>
            </a:r>
            <a:r>
              <a:rPr lang="en-US" dirty="0" smtClean="0"/>
              <a:t>foods.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rcRect l="8591" t="41176" r="23284" b="20972"/>
          <a:stretch>
            <a:fillRect/>
          </a:stretch>
        </p:blipFill>
        <p:spPr bwMode="auto">
          <a:xfrm>
            <a:off x="914400" y="2743200"/>
            <a:ext cx="7620000" cy="274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990600"/>
            <a:ext cx="78486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Data 3 </a:t>
            </a:r>
            <a:r>
              <a:rPr lang="en-US" sz="2000" dirty="0"/>
              <a:t>: Data from Wikipedia pages as given below 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r>
              <a:rPr lang="en-US" sz="2000" dirty="0"/>
              <a:t>• New York </a:t>
            </a:r>
            <a:r>
              <a:rPr lang="en-US" sz="2000" dirty="0" smtClean="0"/>
              <a:t>Population</a:t>
            </a:r>
            <a:endParaRPr lang="en-US" sz="2000" dirty="0"/>
          </a:p>
          <a:p>
            <a:r>
              <a:rPr lang="en-US" sz="2000" dirty="0"/>
              <a:t>• Cuisine of New York </a:t>
            </a:r>
            <a:r>
              <a:rPr lang="en-US" sz="2000" dirty="0" smtClean="0"/>
              <a:t>city</a:t>
            </a:r>
          </a:p>
          <a:p>
            <a:endParaRPr lang="en-US" sz="2000" dirty="0" smtClean="0"/>
          </a:p>
          <a:p>
            <a:r>
              <a:rPr lang="en-US" sz="2000" dirty="0" smtClean="0"/>
              <a:t>The data has been taken from the following links</a:t>
            </a:r>
          </a:p>
          <a:p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https://en.wikipedia.org/wiki/New_York_City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https://</a:t>
            </a:r>
            <a:r>
              <a:rPr lang="en-US" sz="2000" dirty="0" smtClean="0"/>
              <a:t>en.wikipedia.org/wiki/Economy_of_New_York_City</a:t>
            </a:r>
            <a:endParaRPr lang="en-US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https://en.wikipedia.org/wiki/Cuisine_of_New_York_City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762000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Data 4 </a:t>
            </a:r>
            <a:r>
              <a:rPr lang="en-US" dirty="0" smtClean="0"/>
              <a:t>: Data </a:t>
            </a:r>
            <a:r>
              <a:rPr lang="en-US" dirty="0"/>
              <a:t>from </a:t>
            </a:r>
            <a:r>
              <a:rPr lang="en-US" dirty="0" smtClean="0"/>
              <a:t>foursquare.com</a:t>
            </a:r>
          </a:p>
          <a:p>
            <a:endParaRPr lang="en-US" dirty="0"/>
          </a:p>
          <a:p>
            <a:r>
              <a:rPr lang="en-US" dirty="0" smtClean="0"/>
              <a:t>New </a:t>
            </a:r>
            <a:r>
              <a:rPr lang="en-US" dirty="0"/>
              <a:t>Y</a:t>
            </a:r>
            <a:r>
              <a:rPr lang="en-US" dirty="0" smtClean="0"/>
              <a:t>ork </a:t>
            </a:r>
            <a:r>
              <a:rPr lang="en-US" dirty="0"/>
              <a:t>city geographical coordinates data will be utilized as input for the</a:t>
            </a:r>
          </a:p>
          <a:p>
            <a:r>
              <a:rPr lang="en-US" dirty="0"/>
              <a:t>Foursquare API, that will be leveraged to provision venues information for each</a:t>
            </a:r>
          </a:p>
          <a:p>
            <a:r>
              <a:rPr lang="en-US" dirty="0"/>
              <a:t>neighborhood</a:t>
            </a:r>
            <a:r>
              <a:rPr lang="en-US" dirty="0" smtClean="0"/>
              <a:t>. We </a:t>
            </a:r>
            <a:r>
              <a:rPr lang="en-US" dirty="0"/>
              <a:t>will use the Foursquare API to explore neighborhoods in </a:t>
            </a:r>
            <a:r>
              <a:rPr lang="en-US" dirty="0" smtClean="0"/>
              <a:t>New York </a:t>
            </a:r>
            <a:r>
              <a:rPr lang="en-US" dirty="0"/>
              <a:t>City. The below is image of the Foursquare API data.</a:t>
            </a:r>
          </a:p>
        </p:txBody>
      </p:sp>
      <p:pic>
        <p:nvPicPr>
          <p:cNvPr id="3" name="Picture 2"/>
          <p:cNvPicPr/>
          <p:nvPr/>
        </p:nvPicPr>
        <p:blipFill>
          <a:blip r:embed="rId2"/>
          <a:srcRect l="8878" t="65984" r="36807" b="15346"/>
          <a:stretch>
            <a:fillRect/>
          </a:stretch>
        </p:blipFill>
        <p:spPr bwMode="auto">
          <a:xfrm>
            <a:off x="609600" y="2819400"/>
            <a:ext cx="8077200" cy="281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u="sng" smtClean="0"/>
              <a:t>Analytical Approach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676400"/>
            <a:ext cx="800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 smtClean="0"/>
              <a:t>New </a:t>
            </a:r>
            <a:r>
              <a:rPr lang="en-US" sz="2000" dirty="0"/>
              <a:t>York city </a:t>
            </a:r>
            <a:r>
              <a:rPr lang="en-US" sz="2000" dirty="0" smtClean="0"/>
              <a:t>neighborhood </a:t>
            </a:r>
            <a:r>
              <a:rPr lang="en-US" sz="2000" dirty="0"/>
              <a:t>has a total of 5 boroughs and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306 </a:t>
            </a:r>
            <a:r>
              <a:rPr lang="en-US" sz="2000" dirty="0" smtClean="0"/>
              <a:t>neighborhoods.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PART 1 - Clustering of Manhattan and </a:t>
            </a:r>
            <a:r>
              <a:rPr lang="en-US" sz="2000" dirty="0" smtClean="0"/>
              <a:t>Brooklyn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PART 2 - Clustering of Bronx, Queens and Staten </a:t>
            </a:r>
            <a:r>
              <a:rPr lang="en-US" sz="2000" dirty="0" smtClean="0"/>
              <a:t>Island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 Only restaurant data is filtered from foursquare.com venues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data and utilized for this project</a:t>
            </a:r>
            <a:r>
              <a:rPr lang="en-US" sz="2000" dirty="0" smtClean="0"/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/>
              <a:t>This is done because of the following Exploratory data analysis.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u="sng" smtClean="0"/>
              <a:t>Methodology</a:t>
            </a:r>
            <a:endParaRPr lang="en-US" b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4267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Data 1</a:t>
            </a:r>
            <a:r>
              <a:rPr lang="en-US" b="1" dirty="0"/>
              <a:t>-New York city Geographical Coordinates </a:t>
            </a:r>
            <a:r>
              <a:rPr lang="en-US" b="1" dirty="0" smtClean="0"/>
              <a:t>Data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In this we load the data and explore data from </a:t>
            </a:r>
            <a:r>
              <a:rPr lang="en-US" b="1" dirty="0" err="1"/>
              <a:t>newyork_data.json</a:t>
            </a:r>
            <a:r>
              <a:rPr lang="en-US" dirty="0"/>
              <a:t> file.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Transform the data of nested python dictionaries into a pandas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This </a:t>
            </a:r>
            <a:r>
              <a:rPr lang="en-US" dirty="0" err="1"/>
              <a:t>dataframe</a:t>
            </a:r>
            <a:r>
              <a:rPr lang="en-US" dirty="0"/>
              <a:t> contains the geographical coordinates of New York city neighborhoods.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This data will used to get venues data from foursquare.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We used </a:t>
            </a:r>
            <a:r>
              <a:rPr lang="en-US" dirty="0" err="1"/>
              <a:t>geopy</a:t>
            </a:r>
            <a:r>
              <a:rPr lang="en-US" dirty="0"/>
              <a:t> and folium libraries to create a map of New York city with neighborhoods superimposed on top.</a:t>
            </a:r>
          </a:p>
          <a:p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9597" t="26854" r="24407" b="4321"/>
          <a:stretch>
            <a:fillRect/>
          </a:stretch>
        </p:blipFill>
        <p:spPr bwMode="auto">
          <a:xfrm>
            <a:off x="5029200" y="1828800"/>
            <a:ext cx="3354669" cy="373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663</TotalTime>
  <Words>1269</Words>
  <Application>Microsoft Office PowerPoint</Application>
  <PresentationFormat>On-screen Show (4:3)</PresentationFormat>
  <Paragraphs>158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Paper</vt:lpstr>
      <vt:lpstr>Slide 1</vt:lpstr>
      <vt:lpstr>Introduction</vt:lpstr>
      <vt:lpstr>Factors to decide on the location to be choosen:</vt:lpstr>
      <vt:lpstr>Data Discription</vt:lpstr>
      <vt:lpstr>Slide 5</vt:lpstr>
      <vt:lpstr>Slide 6</vt:lpstr>
      <vt:lpstr>Slide 7</vt:lpstr>
      <vt:lpstr>Analytical Approach</vt:lpstr>
      <vt:lpstr>Methodology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Nargish Padaniya</dc:creator>
  <cp:lastModifiedBy>Nargish Padaniya</cp:lastModifiedBy>
  <cp:revision>29</cp:revision>
  <dcterms:created xsi:type="dcterms:W3CDTF">2020-05-23T06:53:50Z</dcterms:created>
  <dcterms:modified xsi:type="dcterms:W3CDTF">2020-05-23T17:57:19Z</dcterms:modified>
</cp:coreProperties>
</file>